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64" r:id="rId11"/>
    <p:sldId id="265" r:id="rId12"/>
    <p:sldId id="266" r:id="rId13"/>
    <p:sldId id="286" r:id="rId14"/>
    <p:sldId id="267" r:id="rId15"/>
    <p:sldId id="285" r:id="rId16"/>
    <p:sldId id="268" r:id="rId17"/>
    <p:sldId id="283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4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Jua" panose="020B0600000101010101" charset="-127"/>
      <p:regular r:id="rId32"/>
    </p:embeddedFont>
    <p:embeddedFont>
      <p:font typeface="NEXON Lv1 Gothic OTF" panose="020B0600000101010101" charset="-127"/>
      <p:regular r:id="rId33"/>
    </p:embeddedFont>
    <p:embeddedFont>
      <p:font typeface="NEXON Lv1 Gothic OTF Bold" panose="020B0600000101010101" charset="-127"/>
      <p:bold r:id="rId34"/>
    </p:embeddedFont>
    <p:embeddedFont>
      <p:font typeface="NEXON Lv1 Gothic OTF Light" panose="020B0600000101010101" charset="-127"/>
      <p:regular r:id="rId35"/>
    </p:embeddedFont>
    <p:embeddedFont>
      <p:font typeface="SpoqaHanSans-Bold" panose="020B0600000101010101" charset="-127"/>
      <p:bold r:id="rId36"/>
    </p:embeddedFont>
    <p:embeddedFont>
      <p:font typeface="SpoqaHanSans-Light" panose="020B0600000101010101" charset="-127"/>
      <p:regular r:id="rId37"/>
    </p:embeddedFont>
    <p:embeddedFont>
      <p:font typeface="SpoqaHanSans-Regular" panose="020B0600000101010101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061" autoAdjust="0"/>
  </p:normalViewPr>
  <p:slideViewPr>
    <p:cSldViewPr>
      <p:cViewPr>
        <p:scale>
          <a:sx n="50" d="100"/>
          <a:sy n="50" d="100"/>
        </p:scale>
        <p:origin x="1194" y="6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64D18-6AA8-4BE8-8B22-482948E0919E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DDE85-A641-4F0C-9D02-0D2DEB307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9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DDE85-A641-4F0C-9D02-0D2DEB307E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8" y="-14591"/>
            <a:ext cx="181356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04800" y="7721600"/>
            <a:ext cx="11125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63700" y="2197100"/>
            <a:ext cx="5041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0000" spc="-800" dirty="0">
                <a:solidFill>
                  <a:srgbClr val="393939"/>
                </a:solidFill>
                <a:ea typeface="SpoqaHanSans-Bold"/>
              </a:rPr>
              <a:t>피터 </a:t>
            </a:r>
            <a:r>
              <a:rPr lang="ko-KR" altLang="en-US" sz="10000" spc="-800" dirty="0" err="1">
                <a:solidFill>
                  <a:srgbClr val="393939"/>
                </a:solidFill>
                <a:ea typeface="SpoqaHanSans-Bold"/>
              </a:rPr>
              <a:t>패터</a:t>
            </a:r>
            <a:endParaRPr lang="ko-KR" sz="10000" b="0" i="0" u="none" strike="noStrike" spc="-800" dirty="0">
              <a:solidFill>
                <a:srgbClr val="393939"/>
              </a:solidFill>
              <a:ea typeface="SpoqaHanSans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34925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0" i="0" u="none" strike="noStrike" spc="-800" dirty="0">
                <a:solidFill>
                  <a:srgbClr val="393939"/>
                </a:solidFill>
                <a:ea typeface="SpoqaHanSans-Light"/>
              </a:rPr>
              <a:t>E204</a:t>
            </a:r>
            <a:endParaRPr lang="ko-KR" sz="6000" b="0" i="0" u="none" strike="noStrike" spc="-800" dirty="0">
              <a:solidFill>
                <a:srgbClr val="393939"/>
              </a:solidFill>
              <a:ea typeface="SpoqaHanSans-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3700" y="8534400"/>
            <a:ext cx="8153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spc="-100" dirty="0">
                <a:solidFill>
                  <a:srgbClr val="393939"/>
                </a:solidFill>
                <a:ea typeface="SpoqaHanSans-Light"/>
              </a:rPr>
              <a:t>삼성 청년 </a:t>
            </a:r>
            <a:r>
              <a:rPr lang="en-US" altLang="ko-KR" sz="2200" spc="-100" dirty="0">
                <a:solidFill>
                  <a:srgbClr val="393939"/>
                </a:solidFill>
                <a:ea typeface="SpoqaHanSans-Light"/>
              </a:rPr>
              <a:t>SW </a:t>
            </a:r>
            <a:r>
              <a:rPr lang="ko-KR" altLang="en-US" sz="2200" spc="-100" dirty="0">
                <a:solidFill>
                  <a:srgbClr val="393939"/>
                </a:solidFill>
                <a:ea typeface="SpoqaHanSans-Light"/>
              </a:rPr>
              <a:t>아카데미 </a:t>
            </a:r>
            <a:r>
              <a:rPr lang="en-US" altLang="ko-KR" sz="2200" spc="-100" dirty="0">
                <a:solidFill>
                  <a:srgbClr val="393939"/>
                </a:solidFill>
                <a:ea typeface="SpoqaHanSans-Light"/>
              </a:rPr>
              <a:t>2</a:t>
            </a:r>
            <a:r>
              <a:rPr lang="ko-KR" altLang="en-US" sz="2200" spc="-100" dirty="0">
                <a:solidFill>
                  <a:srgbClr val="393939"/>
                </a:solidFill>
                <a:ea typeface="SpoqaHanSans-Light"/>
              </a:rPr>
              <a:t>학기 공통 프로젝트 중간 발표 자료</a:t>
            </a:r>
            <a:endParaRPr lang="ko-KR" sz="2200" b="0" i="0" u="none" strike="noStrike" spc="-100" dirty="0">
              <a:solidFill>
                <a:srgbClr val="393939"/>
              </a:solidFill>
              <a:ea typeface="SpoqaHanSans-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3700" y="9118600"/>
            <a:ext cx="8089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9400"/>
              </a:lnSpc>
            </a:pPr>
            <a:r>
              <a:rPr lang="en-US" sz="900" dirty="0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Making Exercise More Fun for Our Kids, Pitter-Patter</a:t>
            </a:r>
          </a:p>
          <a:p>
            <a:pPr lvl="0">
              <a:lnSpc>
                <a:spcPct val="149400"/>
              </a:lnSpc>
            </a:pPr>
            <a:r>
              <a:rPr lang="en-US" sz="900" dirty="0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"Samsung Youth SW Academy 2nd Semester Common Project Midterm Presentation Material</a:t>
            </a:r>
          </a:p>
          <a:p>
            <a:pPr lvl="0">
              <a:lnSpc>
                <a:spcPct val="149400"/>
              </a:lnSpc>
            </a:pPr>
            <a:endParaRPr lang="en-US" sz="900" b="0" i="0" u="none" strike="noStrike" dirty="0">
              <a:solidFill>
                <a:srgbClr val="393939">
                  <a:alpha val="60000"/>
                </a:srgbClr>
              </a:solidFill>
              <a:latin typeface="SpoqaHanSans-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3700" y="1930400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600" b="0" i="0" u="none" strike="noStrike" spc="-100" dirty="0">
                <a:solidFill>
                  <a:srgbClr val="393939"/>
                </a:solidFill>
                <a:latin typeface="SpoqaHanSans-Light"/>
              </a:rPr>
              <a:t>우리 아이 운동</a:t>
            </a:r>
            <a:r>
              <a:rPr lang="en-US" altLang="ko-KR" sz="2600" b="0" i="0" u="none" strike="noStrike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b="0" i="0" u="none" strike="noStrike" spc="-100" dirty="0">
                <a:solidFill>
                  <a:srgbClr val="393939"/>
                </a:solidFill>
                <a:latin typeface="SpoqaHanSans-Light"/>
              </a:rPr>
              <a:t>더 재미있게</a:t>
            </a:r>
            <a:endParaRPr lang="ko-KR" sz="2600" b="0" i="0" u="none" strike="noStrike" spc="-100" dirty="0">
              <a:solidFill>
                <a:srgbClr val="393939"/>
              </a:solidFill>
              <a:ea typeface="SpoqaHanSans-Light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6477000" y="3200400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Pitter-Patter: </a:t>
            </a:r>
            <a:r>
              <a:rPr lang="ko-KR" altLang="en-US" sz="2600" spc="-100" dirty="0">
                <a:solidFill>
                  <a:srgbClr val="393939"/>
                </a:solidFill>
                <a:latin typeface="SpoqaHanSans-Light"/>
              </a:rPr>
              <a:t>빠르고 가볍게 밟거나 두드리는 소리</a:t>
            </a:r>
            <a:endParaRPr lang="ko-KR" sz="2600" b="0" i="0" u="none" strike="noStrike" spc="-100" dirty="0">
              <a:solidFill>
                <a:srgbClr val="393939"/>
              </a:solidFill>
              <a:ea typeface="SpoqaHanSans-Light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1663700" y="4848225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600" spc="-100" dirty="0" err="1">
                <a:solidFill>
                  <a:srgbClr val="393939"/>
                </a:solidFill>
                <a:latin typeface="SpoqaHanSans-Light"/>
              </a:rPr>
              <a:t>손배준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>
                <a:solidFill>
                  <a:srgbClr val="393939"/>
                </a:solidFill>
                <a:latin typeface="SpoqaHanSans-Light"/>
              </a:rPr>
              <a:t>김상범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 err="1">
                <a:solidFill>
                  <a:srgbClr val="393939"/>
                </a:solidFill>
                <a:latin typeface="SpoqaHanSans-Light"/>
              </a:rPr>
              <a:t>서지헌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 err="1">
                <a:solidFill>
                  <a:srgbClr val="393939"/>
                </a:solidFill>
                <a:latin typeface="SpoqaHanSans-Light"/>
              </a:rPr>
              <a:t>윤예리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>
                <a:solidFill>
                  <a:srgbClr val="393939"/>
                </a:solidFill>
                <a:latin typeface="SpoqaHanSans-Light"/>
              </a:rPr>
              <a:t>이승민</a:t>
            </a:r>
            <a:r>
              <a:rPr lang="en-US" altLang="ko-KR" sz="2600" spc="-100" dirty="0">
                <a:solidFill>
                  <a:srgbClr val="393939"/>
                </a:solidFill>
                <a:latin typeface="SpoqaHanSans-Light"/>
              </a:rPr>
              <a:t>, </a:t>
            </a:r>
            <a:r>
              <a:rPr lang="ko-KR" altLang="en-US" sz="2600" spc="-100" dirty="0" err="1">
                <a:solidFill>
                  <a:srgbClr val="393939"/>
                </a:solidFill>
                <a:latin typeface="SpoqaHanSans-Light"/>
              </a:rPr>
              <a:t>임경태</a:t>
            </a:r>
            <a:endParaRPr lang="ko-KR" altLang="en-US" sz="2600" spc="-100" dirty="0">
              <a:solidFill>
                <a:srgbClr val="393939"/>
              </a:solidFill>
              <a:latin typeface="SpoqaHanSans-Light"/>
            </a:endParaRPr>
          </a:p>
        </p:txBody>
      </p:sp>
      <p:pic>
        <p:nvPicPr>
          <p:cNvPr id="2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sp>
        <p:nvSpPr>
          <p:cNvPr id="26" name="TextBox 8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rgbClr val="FFFFFF"/>
                </a:solidFill>
                <a:ea typeface="NEXON Lv1 Gothic OTF Bold"/>
              </a:rPr>
              <a:t>좀 심심</a:t>
            </a:r>
            <a:endParaRPr lang="ko-KR" sz="2700" b="0" i="0" u="none" strike="noStrike" dirty="0">
              <a:solidFill>
                <a:srgbClr val="FFFFFF"/>
              </a:solidFill>
              <a:ea typeface="NEXON Lv1 Gothic OT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896100" y="2806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180000">
            <a:off x="7899400" y="4267200"/>
            <a:ext cx="3556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2040000">
            <a:off x="6146800" y="7378700"/>
            <a:ext cx="1778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100000">
            <a:off x="12509500" y="4813300"/>
            <a:ext cx="723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1061700" y="6223000"/>
            <a:ext cx="3556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3900000">
            <a:off x="13284200" y="4902200"/>
            <a:ext cx="863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-1380000">
            <a:off x="13881100" y="5816600"/>
            <a:ext cx="419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 rot="-3420000">
            <a:off x="10109200" y="4025900"/>
            <a:ext cx="825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-5400000">
            <a:off x="8839200" y="3606800"/>
            <a:ext cx="7747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소아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27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022600"/>
            <a:ext cx="1295400" cy="129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93600" y="3530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조숙증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813300" y="7658100"/>
            <a:ext cx="1295400" cy="129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387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키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성장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문제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00" y="3327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소아암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11887200" y="5334000"/>
            <a:ext cx="1879600" cy="1917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0" y="6121400"/>
            <a:ext cx="125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393939"/>
                </a:solidFill>
                <a:ea typeface="NEXON Lv1 Gothic OTF Bold"/>
              </a:rPr>
              <a:t>소아비만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162300"/>
            <a:ext cx="1295400" cy="129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44600" y="3683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관잘염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4813300"/>
            <a:ext cx="1295400" cy="129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334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지방간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247900"/>
            <a:ext cx="1295400" cy="129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363200" y="2755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고혈압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600" y="7658100"/>
            <a:ext cx="1295400" cy="129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당뇨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7696200"/>
            <a:ext cx="1295400" cy="129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375900" y="8216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심혈관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질관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5600700"/>
            <a:ext cx="1295400" cy="1295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4254500" y="6121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우울증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251700"/>
            <a:ext cx="1295400" cy="129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91400" y="7772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사회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부적응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4495800"/>
            <a:ext cx="1295400" cy="129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880100" y="50165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수명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단축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8597900" y="1612900"/>
            <a:ext cx="1295400" cy="1295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8623300" y="2133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성인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비만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부작용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30400" y="9525000"/>
            <a:ext cx="15862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이동환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(1996).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비만아의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관리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39(8), 1055-1065.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6">
            <a:alphaModFix amt="82000"/>
          </a:blip>
          <a:stretch>
            <a:fillRect/>
          </a:stretch>
        </p:blipFill>
        <p:spPr>
          <a:xfrm>
            <a:off x="-546100" y="0"/>
            <a:ext cx="19316700" cy="102870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2400300" y="4203700"/>
            <a:ext cx="13792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dirty="0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10000" b="0" i="0" u="none" strike="noStrike" dirty="0">
                <a:solidFill>
                  <a:srgbClr val="FFFFFF"/>
                </a:solidFill>
                <a:latin typeface="NEXON Lv1 Gothic OTF Bold"/>
              </a:rPr>
              <a:t>, </a:t>
            </a:r>
            <a:r>
              <a:rPr lang="ko-KR" sz="10000" b="0" i="0" u="none" strike="noStrike" dirty="0">
                <a:solidFill>
                  <a:srgbClr val="FFD566"/>
                </a:solidFill>
                <a:ea typeface="NEXON Lv1 Gothic OTF Bold"/>
              </a:rPr>
              <a:t>왜</a:t>
            </a:r>
            <a:r>
              <a:rPr lang="en-US" sz="10000" b="0" i="0" u="none" strike="noStrike" dirty="0">
                <a:solidFill>
                  <a:srgbClr val="FFD566"/>
                </a:solidFill>
                <a:latin typeface="NEXON Lv1 Gothic OTF Bold"/>
              </a:rPr>
              <a:t> </a:t>
            </a:r>
            <a:r>
              <a:rPr lang="ko-KR" sz="10000" b="0" i="0" u="none" strike="noStrike" dirty="0">
                <a:solidFill>
                  <a:srgbClr val="FFFFFF"/>
                </a:solidFill>
                <a:ea typeface="NEXON Lv1 Gothic OTF Bold"/>
              </a:rPr>
              <a:t>하지</a:t>
            </a:r>
            <a:r>
              <a:rPr lang="en-US" sz="10000" b="0" i="0" u="none" strike="noStrike" dirty="0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10000" b="0" i="0" u="none" strike="noStrike" dirty="0">
                <a:solidFill>
                  <a:srgbClr val="FFFFFF"/>
                </a:solidFill>
                <a:ea typeface="NEXON Lv1 Gothic OTF Bold"/>
              </a:rPr>
              <a:t>않을까</a:t>
            </a:r>
            <a:r>
              <a:rPr lang="en-US" sz="10000" b="0" i="0" u="none" strike="noStrike" dirty="0">
                <a:solidFill>
                  <a:srgbClr val="FFFFFF"/>
                </a:solidFill>
                <a:latin typeface="NEXON Lv1 Gothic OTF Bold"/>
              </a:rPr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원인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C7C12C9-4FD4-4123-C53C-909992BD7DEA}"/>
              </a:ext>
            </a:extLst>
          </p:cNvPr>
          <p:cNvSpPr txBox="1"/>
          <p:nvPr/>
        </p:nvSpPr>
        <p:spPr>
          <a:xfrm>
            <a:off x="1498600" y="3911600"/>
            <a:ext cx="153289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altLang="en-US" sz="3400" b="0" i="0" u="none" strike="noStrike" dirty="0">
                <a:solidFill>
                  <a:srgbClr val="393939"/>
                </a:solidFill>
                <a:latin typeface="NEXON Lv1 Gothic OTF"/>
              </a:rPr>
              <a:t>스마트폰의 발달로 인한 디지털 기기 사용 시간 증가</a:t>
            </a:r>
            <a:endParaRPr lang="en-US" altLang="ko-KR" sz="3400" b="0" i="0" u="none" strike="noStrike" dirty="0">
              <a:solidFill>
                <a:srgbClr val="393939"/>
              </a:solidFill>
              <a:latin typeface="NEXON Lv1 Gothic OTF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sz="3400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altLang="en-US" sz="3400" dirty="0">
                <a:solidFill>
                  <a:srgbClr val="393939"/>
                </a:solidFill>
                <a:latin typeface="NEXON Lv1 Gothic OTF"/>
              </a:rPr>
              <a:t>혼자 있는 시간의 증가</a:t>
            </a:r>
            <a:endParaRPr lang="en-US" altLang="ko-KR" sz="3400" dirty="0">
              <a:solidFill>
                <a:srgbClr val="393939"/>
              </a:solidFill>
              <a:latin typeface="NEXON Lv1 Gothic OTF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altLang="en-US" sz="3400" b="0" i="0" u="none" strike="noStrike" dirty="0">
                <a:solidFill>
                  <a:srgbClr val="393939"/>
                </a:solidFill>
                <a:latin typeface="NEXON Lv1 Gothic OTF"/>
              </a:rPr>
              <a:t>레저 시간 및 운동 시간 감소</a:t>
            </a:r>
            <a:endParaRPr lang="en-US" sz="3400" b="0" i="0" u="none" strike="noStrike" dirty="0">
              <a:solidFill>
                <a:srgbClr val="393939"/>
              </a:solidFill>
              <a:latin typeface="NEXON Lv1 Gothic OT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896100" y="2806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180000">
            <a:off x="7899400" y="4267200"/>
            <a:ext cx="3556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2040000">
            <a:off x="6146800" y="7378700"/>
            <a:ext cx="1778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100000">
            <a:off x="12509500" y="4813300"/>
            <a:ext cx="723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1061700" y="6223000"/>
            <a:ext cx="3556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3900000">
            <a:off x="13284200" y="4902200"/>
            <a:ext cx="863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-1380000">
            <a:off x="13881100" y="5816600"/>
            <a:ext cx="419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 rot="-3420000">
            <a:off x="10109200" y="4025900"/>
            <a:ext cx="825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-5400000">
            <a:off x="8839200" y="3606800"/>
            <a:ext cx="7747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소아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27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022600"/>
            <a:ext cx="1295400" cy="129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93600" y="3530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조숙증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813300" y="7658100"/>
            <a:ext cx="1295400" cy="129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387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키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성장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문제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00" y="3327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소아암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11887200" y="5334000"/>
            <a:ext cx="1879600" cy="1917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0" y="6121400"/>
            <a:ext cx="125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393939"/>
                </a:solidFill>
                <a:ea typeface="NEXON Lv1 Gothic OTF Bold"/>
              </a:rPr>
              <a:t>소아비만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162300"/>
            <a:ext cx="1295400" cy="129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44600" y="3683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관잘염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4813300"/>
            <a:ext cx="1295400" cy="129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334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지방간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247900"/>
            <a:ext cx="1295400" cy="129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363200" y="2755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고혈압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600" y="7658100"/>
            <a:ext cx="1295400" cy="129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당뇨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7696200"/>
            <a:ext cx="1295400" cy="129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375900" y="8216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심혈관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질관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5600700"/>
            <a:ext cx="1295400" cy="1295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4254500" y="6121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우울증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251700"/>
            <a:ext cx="1295400" cy="129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91400" y="7772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사회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부적응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4495800"/>
            <a:ext cx="1295400" cy="129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880100" y="50165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수명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단축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8597900" y="1612900"/>
            <a:ext cx="1295400" cy="1295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8623300" y="2133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성인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비만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부작용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30400" y="9525000"/>
            <a:ext cx="15862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이동환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(1996).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비만아의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관리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39(8), 1055-1065.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6">
            <a:alphaModFix amt="82000"/>
          </a:blip>
          <a:stretch>
            <a:fillRect/>
          </a:stretch>
        </p:blipFill>
        <p:spPr>
          <a:xfrm>
            <a:off x="-546100" y="-279400"/>
            <a:ext cx="19316700" cy="108204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651000" y="4203700"/>
            <a:ext cx="15278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dirty="0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10000" b="0" i="0" u="none" strike="noStrike" dirty="0">
                <a:solidFill>
                  <a:srgbClr val="FFFFFF"/>
                </a:solidFill>
                <a:latin typeface="NEXON Lv1 Gothic OTF Bold"/>
              </a:rPr>
              <a:t>, </a:t>
            </a:r>
            <a:r>
              <a:rPr lang="ko-KR" sz="10000" b="0" i="0" u="none" strike="noStrike" dirty="0">
                <a:solidFill>
                  <a:srgbClr val="FFD566"/>
                </a:solidFill>
                <a:ea typeface="NEXON Lv1 Gothic OTF Bold"/>
              </a:rPr>
              <a:t>어떻게</a:t>
            </a:r>
            <a:r>
              <a:rPr lang="en-US" sz="10000" b="0" i="0" u="none" strike="noStrike" dirty="0">
                <a:solidFill>
                  <a:srgbClr val="FFD566"/>
                </a:solidFill>
                <a:latin typeface="NEXON Lv1 Gothic OTF Bold"/>
              </a:rPr>
              <a:t> </a:t>
            </a:r>
            <a:r>
              <a:rPr lang="ko-KR" sz="10000" b="0" i="0" u="none" strike="noStrike" dirty="0">
                <a:solidFill>
                  <a:srgbClr val="FFFFFF"/>
                </a:solidFill>
                <a:ea typeface="NEXON Lv1 Gothic OTF Bold"/>
              </a:rPr>
              <a:t>하게</a:t>
            </a:r>
            <a:r>
              <a:rPr lang="en-US" sz="10000" b="0" i="0" u="none" strike="noStrike" dirty="0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10000" b="0" i="0" u="none" strike="noStrike" dirty="0">
                <a:solidFill>
                  <a:srgbClr val="FFFFFF"/>
                </a:solidFill>
                <a:ea typeface="NEXON Lv1 Gothic OTF Bold"/>
              </a:rPr>
              <a:t>만들까</a:t>
            </a:r>
            <a:r>
              <a:rPr lang="en-US" sz="10000" b="0" i="0" u="none" strike="noStrike" dirty="0">
                <a:solidFill>
                  <a:srgbClr val="FFFFFF"/>
                </a:solidFill>
                <a:latin typeface="NEXON Lv1 Gothic OTF Bold"/>
              </a:rPr>
              <a:t>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896100" y="2806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180000">
            <a:off x="7899400" y="4267200"/>
            <a:ext cx="3556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2040000">
            <a:off x="6146800" y="7378700"/>
            <a:ext cx="1778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100000">
            <a:off x="12509500" y="4813300"/>
            <a:ext cx="723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1061700" y="6223000"/>
            <a:ext cx="3556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3900000">
            <a:off x="13284200" y="4902200"/>
            <a:ext cx="863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-1380000">
            <a:off x="13881100" y="5816600"/>
            <a:ext cx="419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 rot="-3420000">
            <a:off x="10109200" y="4025900"/>
            <a:ext cx="825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-5400000">
            <a:off x="8839200" y="3606800"/>
            <a:ext cx="7747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소아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27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022600"/>
            <a:ext cx="1295400" cy="129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93600" y="3530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조숙증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813300" y="7658100"/>
            <a:ext cx="1295400" cy="129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387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키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성장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문제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00" y="3327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소아암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11887200" y="5334000"/>
            <a:ext cx="1879600" cy="1917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0" y="6121400"/>
            <a:ext cx="125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393939"/>
                </a:solidFill>
                <a:ea typeface="NEXON Lv1 Gothic OTF Bold"/>
              </a:rPr>
              <a:t>소아비만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162300"/>
            <a:ext cx="1295400" cy="129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44600" y="3683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관잘염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4813300"/>
            <a:ext cx="1295400" cy="129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334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지방간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247900"/>
            <a:ext cx="1295400" cy="129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363200" y="2755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고혈압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600" y="7658100"/>
            <a:ext cx="1295400" cy="129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당뇨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7696200"/>
            <a:ext cx="1295400" cy="129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375900" y="8216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심혈관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질관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5600700"/>
            <a:ext cx="1295400" cy="1295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4254500" y="6121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우울증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251700"/>
            <a:ext cx="1295400" cy="129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91400" y="7772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사회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부적응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4495800"/>
            <a:ext cx="1295400" cy="129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880100" y="50165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수명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단축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8597900" y="1612900"/>
            <a:ext cx="1295400" cy="1295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8623300" y="2133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성인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비만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부작용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30400" y="9525000"/>
            <a:ext cx="15862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이동환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(1996).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비만아의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관리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39(8), 1055-1065.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6">
            <a:alphaModFix amt="82000"/>
          </a:blip>
          <a:stretch>
            <a:fillRect/>
          </a:stretch>
        </p:blipFill>
        <p:spPr>
          <a:xfrm>
            <a:off x="-546100" y="-279400"/>
            <a:ext cx="19316700" cy="108204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651000" y="4203700"/>
            <a:ext cx="15278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000" b="0" i="0" u="none" strike="noStrike" dirty="0">
                <a:solidFill>
                  <a:srgbClr val="FFFFFF"/>
                </a:solidFill>
                <a:ea typeface="NEXON Lv1 Gothic OTF Bold"/>
              </a:rPr>
              <a:t>답은 </a:t>
            </a:r>
            <a:r>
              <a:rPr lang="ko-KR" altLang="en-US" sz="10000" b="0" i="0" u="none" strike="noStrike" dirty="0">
                <a:solidFill>
                  <a:srgbClr val="FFD566"/>
                </a:solidFill>
                <a:ea typeface="NEXON Lv1 Gothic OTF Bold"/>
              </a:rPr>
              <a:t>재미</a:t>
            </a:r>
            <a:endParaRPr lang="en-US" sz="10000" b="0" i="0" u="none" strike="noStrike" dirty="0">
              <a:solidFill>
                <a:srgbClr val="FFD566"/>
              </a:solidFill>
              <a:latin typeface="NEXON Lv1 Gothic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7704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독려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방법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92E1A30C-BF68-240B-5F62-2C2002FF778D}"/>
              </a:ext>
            </a:extLst>
          </p:cNvPr>
          <p:cNvSpPr txBox="1"/>
          <p:nvPr/>
        </p:nvSpPr>
        <p:spPr>
          <a:xfrm>
            <a:off x="1498600" y="3911600"/>
            <a:ext cx="153289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본인이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좋아하고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재미있는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운동을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권장한다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적정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수준의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운동빈도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,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운동강도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,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운동시간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,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운동량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등의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 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요소가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충족되어야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한다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지속적인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노력이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동반되어야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한다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가족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전체가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참여하여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할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수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있는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즐거운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운동과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놀이를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권장한다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독려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방법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3911600"/>
            <a:ext cx="153289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본인이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좋아하고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재미있는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운동을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권장한다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적정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수준의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운동빈도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,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운동강도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,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운동시간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,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운동량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등의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 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요소가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충족되어야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한다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지속적인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노력이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동반되어야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한다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가족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전체가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참여하여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할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수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있는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즐거운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운동과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놀이를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 dirty="0">
                <a:solidFill>
                  <a:srgbClr val="393939"/>
                </a:solidFill>
                <a:ea typeface="NEXON Lv1 Gothic OTF"/>
              </a:rPr>
              <a:t>권장한다</a:t>
            </a:r>
            <a:r>
              <a:rPr lang="en-US" sz="3400" b="0" i="0" u="none" strike="noStrike" dirty="0">
                <a:solidFill>
                  <a:srgbClr val="393939"/>
                </a:solidFill>
                <a:latin typeface="NEXON Lv1 Gothic OT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13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896100" y="2806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180000">
            <a:off x="7899400" y="4267200"/>
            <a:ext cx="3556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2040000">
            <a:off x="6146800" y="7378700"/>
            <a:ext cx="1778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100000">
            <a:off x="12509500" y="4813300"/>
            <a:ext cx="723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1061700" y="6223000"/>
            <a:ext cx="3556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3900000">
            <a:off x="13284200" y="4902200"/>
            <a:ext cx="863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-1380000">
            <a:off x="13881100" y="5816600"/>
            <a:ext cx="419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 rot="-3420000">
            <a:off x="10109200" y="4025900"/>
            <a:ext cx="825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-5400000">
            <a:off x="8839200" y="3606800"/>
            <a:ext cx="7747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소아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27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022600"/>
            <a:ext cx="1295400" cy="129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93600" y="3530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조숙증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813300" y="7658100"/>
            <a:ext cx="1295400" cy="129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387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키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성장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문제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00" y="3327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소아암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11887200" y="5334000"/>
            <a:ext cx="1879600" cy="1917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0" y="6121400"/>
            <a:ext cx="125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393939"/>
                </a:solidFill>
                <a:ea typeface="NEXON Lv1 Gothic OTF Bold"/>
              </a:rPr>
              <a:t>소아비만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162300"/>
            <a:ext cx="1295400" cy="129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44600" y="3683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관잘염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4813300"/>
            <a:ext cx="1295400" cy="129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334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지방간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247900"/>
            <a:ext cx="1295400" cy="129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363200" y="2755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고혈압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600" y="7658100"/>
            <a:ext cx="1295400" cy="129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당뇨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7696200"/>
            <a:ext cx="1295400" cy="129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375900" y="8216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심혈관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질관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5600700"/>
            <a:ext cx="1295400" cy="1295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4254500" y="6121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우울증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251700"/>
            <a:ext cx="1295400" cy="129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91400" y="7772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사회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부적응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4495800"/>
            <a:ext cx="1295400" cy="129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880100" y="50165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수명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단축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8597900" y="1612900"/>
            <a:ext cx="1295400" cy="1295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8623300" y="2133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성인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비만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부작용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30400" y="9525000"/>
            <a:ext cx="15862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이동환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(1996).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비만아의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관리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39(8), 1055-1065.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6">
            <a:alphaModFix amt="82000"/>
          </a:blip>
          <a:stretch>
            <a:fillRect/>
          </a:stretch>
        </p:blipFill>
        <p:spPr>
          <a:xfrm>
            <a:off x="-546100" y="-279400"/>
            <a:ext cx="19316700" cy="108204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651000" y="4203700"/>
            <a:ext cx="15278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>
                <a:solidFill>
                  <a:srgbClr val="FFFFFF"/>
                </a:solidFill>
                <a:ea typeface="NEXON Lv1 Gothic OTF Bold"/>
              </a:rPr>
              <a:t>그래서</a:t>
            </a:r>
            <a:r>
              <a:rPr lang="en-US" sz="10000" b="0" i="0" u="none" strike="noStrike">
                <a:solidFill>
                  <a:srgbClr val="FFFFFF"/>
                </a:solidFill>
                <a:latin typeface="NEXON Lv1 Gothic OTF Bold"/>
              </a:rPr>
              <a:t>, </a:t>
            </a:r>
            <a:r>
              <a:rPr lang="ko-KR" sz="10000" b="0" i="0" u="none" strike="noStrike">
                <a:solidFill>
                  <a:srgbClr val="FFFFFF"/>
                </a:solidFill>
                <a:ea typeface="NEXON Lv1 Gothic OTF Bold"/>
              </a:rPr>
              <a:t>우리는</a:t>
            </a:r>
            <a:r>
              <a:rPr lang="en-US" sz="10000" b="0" i="0" u="none" strike="noStrike">
                <a:solidFill>
                  <a:srgbClr val="FFFFFF"/>
                </a:solidFill>
                <a:latin typeface="NEXON Lv1 Gothic OTF Bold"/>
              </a:rPr>
              <a:t>...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피터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패터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67631B-D881-2547-1A03-8B967F53947E}"/>
              </a:ext>
            </a:extLst>
          </p:cNvPr>
          <p:cNvGrpSpPr/>
          <p:nvPr/>
        </p:nvGrpSpPr>
        <p:grpSpPr>
          <a:xfrm>
            <a:off x="5662514" y="1028700"/>
            <a:ext cx="11596786" cy="1817353"/>
            <a:chOff x="0" y="0"/>
            <a:chExt cx="3054297" cy="47864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9B93B08-9F9C-D063-D876-54E7B33F1F8A}"/>
                </a:ext>
              </a:extLst>
            </p:cNvPr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FFD24B"/>
            </a:solidFill>
            <a:ln w="133350" cap="rnd">
              <a:solidFill>
                <a:srgbClr val="FFD24B"/>
              </a:solidFill>
              <a:prstDash val="solid"/>
              <a:round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6552D07-54F8-0CA2-20E7-063397EE0DF5}"/>
                </a:ext>
              </a:extLst>
            </p:cNvPr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즐거운</a:t>
              </a:r>
              <a:r>
                <a:rPr lang="en-US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게임으로</a:t>
              </a:r>
              <a:r>
                <a:rPr lang="en-US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아이들의</a:t>
              </a:r>
              <a:r>
                <a:rPr lang="en-US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흥미</a:t>
              </a:r>
              <a:r>
                <a:rPr lang="en-US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4999" dirty="0" err="1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유도</a:t>
              </a:r>
              <a:endParaRPr lang="en-US" sz="499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69641E63-6439-64BD-1840-4E321B386908}"/>
              </a:ext>
            </a:extLst>
          </p:cNvPr>
          <p:cNvGrpSpPr/>
          <p:nvPr/>
        </p:nvGrpSpPr>
        <p:grpSpPr>
          <a:xfrm>
            <a:off x="5662514" y="3163854"/>
            <a:ext cx="11596786" cy="1817353"/>
            <a:chOff x="0" y="0"/>
            <a:chExt cx="3054297" cy="478644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1F554C9-013E-0A51-94C9-CA2887B017FE}"/>
                </a:ext>
              </a:extLst>
            </p:cNvPr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A7D86A"/>
            </a:solidFill>
          </p:spPr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24BD43AA-3AA7-5918-920B-C8692FD22584}"/>
                </a:ext>
              </a:extLst>
            </p:cNvPr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적절한 리워드를 통해 동기 유발</a:t>
              </a:r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6E3F4F47-F1DB-0C9A-2347-0D586BA58786}"/>
              </a:ext>
            </a:extLst>
          </p:cNvPr>
          <p:cNvGrpSpPr/>
          <p:nvPr/>
        </p:nvGrpSpPr>
        <p:grpSpPr>
          <a:xfrm>
            <a:off x="5662514" y="7430685"/>
            <a:ext cx="11596786" cy="1817353"/>
            <a:chOff x="0" y="0"/>
            <a:chExt cx="3054297" cy="478644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8936E05-29B4-1861-7D00-B555D8F2D339}"/>
                </a:ext>
              </a:extLst>
            </p:cNvPr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FA6EA2"/>
            </a:solidFill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455768B4-A04F-5909-932C-4DA8EB270790}"/>
                </a:ext>
              </a:extLst>
            </p:cNvPr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보호자는 아이의 신체 추세를 쉽게 확인</a:t>
              </a: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57EF9A26-64D3-3091-F26F-0EA4FD8A73B3}"/>
              </a:ext>
            </a:extLst>
          </p:cNvPr>
          <p:cNvGrpSpPr/>
          <p:nvPr/>
        </p:nvGrpSpPr>
        <p:grpSpPr>
          <a:xfrm>
            <a:off x="5662514" y="5299008"/>
            <a:ext cx="11596786" cy="1817353"/>
            <a:chOff x="0" y="0"/>
            <a:chExt cx="3054297" cy="478644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ED74B0F-A3F7-FB95-EABB-D2E2033B0598}"/>
                </a:ext>
              </a:extLst>
            </p:cNvPr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76A0D1"/>
            </a:solidFill>
          </p:spPr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6EFD2408-1749-E1E1-D187-58B2BD77E006}"/>
                </a:ext>
              </a:extLst>
            </p:cNvPr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아이들의 활동량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906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42037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2.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서비스</a:t>
            </a: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소개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336800"/>
            <a:ext cx="14262100" cy="638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1.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재미있는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게임을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통해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재미있게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가능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04800" y="4902200"/>
            <a:ext cx="1798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04800" y="7416800"/>
            <a:ext cx="17983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8600" y="2298700"/>
            <a:ext cx="64135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600" b="0" i="0" u="none" strike="noStrike" spc="-500" dirty="0">
                <a:solidFill>
                  <a:srgbClr val="393939"/>
                </a:solidFill>
                <a:latin typeface="SpoqaHanSans-Light"/>
              </a:rPr>
              <a:t>INDEX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피터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패터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(PITTER-PATTER)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498600" y="47625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4826000"/>
            <a:ext cx="1524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664200" y="47625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4826000"/>
            <a:ext cx="152400" cy="15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9829800" y="47625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4826000"/>
            <a:ext cx="152400" cy="15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3982700" y="4762500"/>
            <a:ext cx="2921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0" y="4826000"/>
            <a:ext cx="152400" cy="152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98600" y="52451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8600" y="57912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64200" y="52451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64200" y="57912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800" y="52451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29800" y="57912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82700" y="52451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82700" y="57912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498600" y="7277100"/>
            <a:ext cx="292100" cy="29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7353300"/>
            <a:ext cx="152400" cy="152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98600" y="77597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8600" y="83058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664200" y="7277100"/>
            <a:ext cx="292100" cy="292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7353300"/>
            <a:ext cx="152400" cy="152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664200" y="77597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64200" y="83058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9829800" y="7277100"/>
            <a:ext cx="292100" cy="292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7353300"/>
            <a:ext cx="152400" cy="152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829800" y="77597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이곳에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목차를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입력해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 </a:t>
            </a:r>
            <a:r>
              <a:rPr lang="ko-KR" sz="2000" b="0" i="0" u="none" strike="noStrike" spc="-100">
                <a:solidFill>
                  <a:srgbClr val="8754D2"/>
                </a:solidFill>
                <a:ea typeface="SpoqaHanSans-Regular"/>
              </a:rPr>
              <a:t>주세요</a:t>
            </a:r>
            <a:r>
              <a:rPr lang="en-US" sz="2000" b="0" i="0" u="none" strike="noStrike" spc="-100">
                <a:solidFill>
                  <a:srgbClr val="8754D2"/>
                </a:solidFill>
                <a:latin typeface="SpoqaHanSans-Regular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29800" y="8305800"/>
            <a:ext cx="3149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이곳에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목차에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대한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세부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간단히</a:t>
            </a:r>
          </a:p>
          <a:p>
            <a:pPr lvl="0" algn="l">
              <a:lnSpc>
                <a:spcPct val="132800"/>
              </a:lnSpc>
            </a:pP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설명을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입력해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1500" b="0" i="0" u="none" strike="noStrike">
                <a:solidFill>
                  <a:srgbClr val="393939"/>
                </a:solidFill>
                <a:ea typeface="SpoqaHanSans-Light"/>
              </a:rPr>
              <a:t>주세요</a:t>
            </a:r>
            <a:r>
              <a:rPr lang="en-US" sz="1500" b="0" i="0" u="none" strike="noStrike">
                <a:solidFill>
                  <a:srgbClr val="393939"/>
                </a:solidFill>
                <a:latin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336800"/>
            <a:ext cx="14262100" cy="638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36800"/>
            <a:ext cx="61722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1.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재미있는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게임을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통해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재미있게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운동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가능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1700" y="4127500"/>
            <a:ext cx="63373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영상</a:t>
            </a:r>
          </a:p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들어갈</a:t>
            </a:r>
          </a:p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페이지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90" y="2324100"/>
            <a:ext cx="14729120" cy="650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 dirty="0">
                <a:solidFill>
                  <a:srgbClr val="393939"/>
                </a:solidFill>
                <a:latin typeface="SpoqaHanSans-Bold"/>
              </a:rPr>
              <a:t>2. </a:t>
            </a:r>
            <a:r>
              <a:rPr lang="ko-KR" sz="7000" b="0" i="0" u="none" strike="noStrike" spc="-600" dirty="0">
                <a:solidFill>
                  <a:srgbClr val="393939"/>
                </a:solidFill>
                <a:ea typeface="SpoqaHanSans-Bold"/>
              </a:rPr>
              <a:t>적정</a:t>
            </a:r>
            <a:r>
              <a:rPr lang="en-US" sz="70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 dirty="0">
                <a:solidFill>
                  <a:srgbClr val="393939"/>
                </a:solidFill>
                <a:ea typeface="SpoqaHanSans-Bold"/>
              </a:rPr>
              <a:t>수준의</a:t>
            </a:r>
            <a:r>
              <a:rPr lang="en-US" sz="70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 dirty="0" err="1">
                <a:solidFill>
                  <a:srgbClr val="393939"/>
                </a:solidFill>
                <a:ea typeface="SpoqaHanSans-Bold"/>
              </a:rPr>
              <a:t>운동강</a:t>
            </a:r>
            <a:r>
              <a:rPr lang="ko-KR" altLang="en-US" sz="7000" b="0" i="0" u="none" strike="noStrike" spc="-600" dirty="0" err="1">
                <a:solidFill>
                  <a:srgbClr val="393939"/>
                </a:solidFill>
                <a:ea typeface="SpoqaHanSans-Bold"/>
              </a:rPr>
              <a:t>도</a:t>
            </a:r>
            <a:endParaRPr lang="ko-KR" sz="7000" b="0" i="0" u="none" strike="noStrike" spc="-600" dirty="0">
              <a:solidFill>
                <a:srgbClr val="393939"/>
              </a:solidFill>
              <a:ea typeface="SpoqaHanSans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레벨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선택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가능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2641600"/>
            <a:ext cx="8280400" cy="5892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3.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지속적인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노력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705100"/>
            <a:ext cx="7962900" cy="582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출결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보상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지급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2260600"/>
            <a:ext cx="9537700" cy="678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723900"/>
            <a:ext cx="16294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4.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가족과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함께</a:t>
            </a:r>
            <a:r>
              <a:rPr lang="en-US" sz="70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000" b="0" i="0" u="none" strike="noStrike" spc="-600">
                <a:solidFill>
                  <a:srgbClr val="393939"/>
                </a:solidFill>
                <a:ea typeface="SpoqaHanSans-Bold"/>
              </a:rPr>
              <a:t>참여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2200" y="520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서비스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1700" y="9105900"/>
            <a:ext cx="6337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'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인생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네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컷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'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서비스</a:t>
            </a:r>
            <a:r>
              <a:rPr lang="en-US" sz="3400" b="0" i="0" u="none" strike="noStrike">
                <a:solidFill>
                  <a:srgbClr val="393939"/>
                </a:solidFill>
                <a:latin typeface="NEXON Lv1 Gothic OTF"/>
              </a:rPr>
              <a:t> </a:t>
            </a:r>
            <a:r>
              <a:rPr lang="ko-KR" sz="3400" b="0" i="0" u="none" strike="noStrike">
                <a:solidFill>
                  <a:srgbClr val="393939"/>
                </a:solidFill>
                <a:ea typeface="NEXON Lv1 Gothic OTF"/>
              </a:rPr>
              <a:t>지원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42037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3.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기대</a:t>
            </a: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효과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600" b="0" i="0" u="none" strike="noStrike" spc="-600" dirty="0">
                <a:solidFill>
                  <a:srgbClr val="393939"/>
                </a:solidFill>
                <a:ea typeface="SpoqaHanSans-Bold"/>
              </a:rPr>
              <a:t>기대 효과</a:t>
            </a:r>
            <a:endParaRPr lang="ko-KR" sz="7600" b="0" i="0" u="none" strike="noStrike" spc="-600" dirty="0">
              <a:solidFill>
                <a:srgbClr val="393939"/>
              </a:solidFill>
              <a:ea typeface="SpoqaHanSans-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67631B-D881-2547-1A03-8B967F53947E}"/>
              </a:ext>
            </a:extLst>
          </p:cNvPr>
          <p:cNvGrpSpPr/>
          <p:nvPr/>
        </p:nvGrpSpPr>
        <p:grpSpPr>
          <a:xfrm>
            <a:off x="5662514" y="1028700"/>
            <a:ext cx="11596786" cy="1817353"/>
            <a:chOff x="0" y="0"/>
            <a:chExt cx="3054297" cy="47864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9B93B08-9F9C-D063-D876-54E7B33F1F8A}"/>
                </a:ext>
              </a:extLst>
            </p:cNvPr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FFD24B"/>
            </a:solidFill>
            <a:ln w="133350" cap="rnd">
              <a:solidFill>
                <a:srgbClr val="FFD24B"/>
              </a:solidFill>
              <a:prstDash val="solid"/>
              <a:round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6552D07-54F8-0CA2-20E7-063397EE0DF5}"/>
                </a:ext>
              </a:extLst>
            </p:cNvPr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altLang="ko-KR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1. </a:t>
              </a:r>
              <a:r>
                <a:rPr lang="ko-KR" altLang="en-US" sz="4999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아이들의 활동량 향상</a:t>
              </a:r>
              <a:endParaRPr lang="en-US" sz="499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69641E63-6439-64BD-1840-4E321B386908}"/>
              </a:ext>
            </a:extLst>
          </p:cNvPr>
          <p:cNvGrpSpPr/>
          <p:nvPr/>
        </p:nvGrpSpPr>
        <p:grpSpPr>
          <a:xfrm>
            <a:off x="5662514" y="3061953"/>
            <a:ext cx="11596786" cy="1919254"/>
            <a:chOff x="0" y="-26838"/>
            <a:chExt cx="3054297" cy="505482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1F554C9-013E-0A51-94C9-CA2887B017FE}"/>
                </a:ext>
              </a:extLst>
            </p:cNvPr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A7D86A"/>
            </a:solidFill>
          </p:spPr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24BD43AA-3AA7-5918-920B-C8692FD22584}"/>
                </a:ext>
              </a:extLst>
            </p:cNvPr>
            <p:cNvSpPr txBox="1"/>
            <p:nvPr/>
          </p:nvSpPr>
          <p:spPr>
            <a:xfrm>
              <a:off x="0" y="-26838"/>
              <a:ext cx="3054297" cy="505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altLang="ko-KR" sz="4999" dirty="0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2. </a:t>
              </a:r>
              <a:r>
                <a:rPr lang="ko-KR" altLang="en-US" sz="4999" dirty="0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활동량 향상으로 소아 건강관련 문제 해결</a:t>
              </a:r>
              <a:endParaRPr lang="en-US" sz="4999" dirty="0">
                <a:solidFill>
                  <a:srgbClr val="FEFDF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57EF9A26-64D3-3091-F26F-0EA4FD8A73B3}"/>
              </a:ext>
            </a:extLst>
          </p:cNvPr>
          <p:cNvGrpSpPr/>
          <p:nvPr/>
        </p:nvGrpSpPr>
        <p:grpSpPr>
          <a:xfrm>
            <a:off x="5662514" y="5299008"/>
            <a:ext cx="11596786" cy="1817353"/>
            <a:chOff x="0" y="0"/>
            <a:chExt cx="3054297" cy="478644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ED74B0F-A3F7-FB95-EABB-D2E2033B0598}"/>
                </a:ext>
              </a:extLst>
            </p:cNvPr>
            <p:cNvSpPr/>
            <p:nvPr/>
          </p:nvSpPr>
          <p:spPr>
            <a:xfrm>
              <a:off x="0" y="0"/>
              <a:ext cx="3054297" cy="478644"/>
            </a:xfrm>
            <a:custGeom>
              <a:avLst/>
              <a:gdLst/>
              <a:ahLst/>
              <a:cxnLst/>
              <a:rect l="l" t="t" r="r" b="b"/>
              <a:pathLst>
                <a:path w="3054297" h="478644">
                  <a:moveTo>
                    <a:pt x="34047" y="0"/>
                  </a:moveTo>
                  <a:lnTo>
                    <a:pt x="3020250" y="0"/>
                  </a:lnTo>
                  <a:cubicBezTo>
                    <a:pt x="3029280" y="0"/>
                    <a:pt x="3037940" y="3587"/>
                    <a:pt x="3044325" y="9972"/>
                  </a:cubicBezTo>
                  <a:cubicBezTo>
                    <a:pt x="3050710" y="16357"/>
                    <a:pt x="3054297" y="25017"/>
                    <a:pt x="3054297" y="34047"/>
                  </a:cubicBezTo>
                  <a:lnTo>
                    <a:pt x="3054297" y="444597"/>
                  </a:lnTo>
                  <a:cubicBezTo>
                    <a:pt x="3054297" y="453627"/>
                    <a:pt x="3050710" y="462287"/>
                    <a:pt x="3044325" y="468672"/>
                  </a:cubicBezTo>
                  <a:cubicBezTo>
                    <a:pt x="3037940" y="475057"/>
                    <a:pt x="3029280" y="478644"/>
                    <a:pt x="3020250" y="478644"/>
                  </a:cubicBezTo>
                  <a:lnTo>
                    <a:pt x="34047" y="478644"/>
                  </a:lnTo>
                  <a:cubicBezTo>
                    <a:pt x="25017" y="478644"/>
                    <a:pt x="16357" y="475057"/>
                    <a:pt x="9972" y="468672"/>
                  </a:cubicBezTo>
                  <a:cubicBezTo>
                    <a:pt x="3587" y="462287"/>
                    <a:pt x="0" y="453627"/>
                    <a:pt x="0" y="444597"/>
                  </a:cubicBezTo>
                  <a:lnTo>
                    <a:pt x="0" y="34047"/>
                  </a:lnTo>
                  <a:cubicBezTo>
                    <a:pt x="0" y="25017"/>
                    <a:pt x="3587" y="16357"/>
                    <a:pt x="9972" y="9972"/>
                  </a:cubicBezTo>
                  <a:cubicBezTo>
                    <a:pt x="16357" y="3587"/>
                    <a:pt x="25017" y="0"/>
                    <a:pt x="34047" y="0"/>
                  </a:cubicBezTo>
                  <a:close/>
                </a:path>
              </a:pathLst>
            </a:custGeom>
            <a:solidFill>
              <a:srgbClr val="76A0D1"/>
            </a:solidFill>
          </p:spPr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6EFD2408-1749-E1E1-D187-58B2BD77E006}"/>
                </a:ext>
              </a:extLst>
            </p:cNvPr>
            <p:cNvSpPr txBox="1"/>
            <p:nvPr/>
          </p:nvSpPr>
          <p:spPr>
            <a:xfrm>
              <a:off x="0" y="-219075"/>
              <a:ext cx="3054297" cy="69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altLang="ko-KR" sz="4999" dirty="0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3. </a:t>
              </a:r>
              <a:r>
                <a:rPr lang="ko-KR" altLang="en-US" sz="4999" dirty="0">
                  <a:solidFill>
                    <a:srgbClr val="FEFDFB"/>
                  </a:solidFill>
                  <a:latin typeface="Jua"/>
                  <a:ea typeface="Jua"/>
                  <a:cs typeface="Jua"/>
                  <a:sym typeface="Jua"/>
                </a:rPr>
                <a:t>사진으로 인해 부모와의 유대감 형성</a:t>
              </a:r>
              <a:endParaRPr lang="en-US" sz="4999" dirty="0">
                <a:solidFill>
                  <a:srgbClr val="FEFDF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078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42037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4.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흐름도</a:t>
            </a:r>
            <a:r>
              <a:rPr lang="en-US" sz="10000" b="0" i="0" u="none" strike="noStrike" spc="-8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0000" b="0" i="0" u="none" strike="noStrike" spc="-800">
                <a:solidFill>
                  <a:srgbClr val="393939"/>
                </a:solidFill>
                <a:ea typeface="NEXON Lv1 Gothic OTF Bold"/>
              </a:rPr>
              <a:t>소개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90500"/>
            <a:ext cx="9029700" cy="9918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아키텍처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구조도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기술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1727200"/>
            <a:ext cx="14998700" cy="1055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서비스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흐름도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기능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61800" y="2159000"/>
            <a:ext cx="4699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8754D2"/>
                </a:solidFill>
                <a:ea typeface="NEXON Lv1 Gothic OTF Bold"/>
              </a:rPr>
              <a:t>보호자와</a:t>
            </a:r>
            <a:r>
              <a:rPr lang="en-US" sz="3000" b="0" i="0" u="none" strike="noStrike" spc="-100">
                <a:solidFill>
                  <a:srgbClr val="8754D2"/>
                </a:solidFill>
                <a:latin typeface="NEXON Lv1 Gothic OTF Bold"/>
              </a:rPr>
              <a:t> </a:t>
            </a:r>
            <a:r>
              <a:rPr lang="ko-KR" sz="3000" b="0" i="0" u="none" strike="noStrike" spc="-100">
                <a:solidFill>
                  <a:srgbClr val="8754D2"/>
                </a:solidFill>
                <a:ea typeface="NEXON Lv1 Gothic OTF Bold"/>
              </a:rPr>
              <a:t>아동</a:t>
            </a:r>
            <a:r>
              <a:rPr lang="en-US" sz="3000" b="0" i="0" u="none" strike="noStrike" spc="-100">
                <a:solidFill>
                  <a:srgbClr val="8754D2"/>
                </a:solidFill>
                <a:latin typeface="NEXON Lv1 Gothic OTF Bold"/>
              </a:rPr>
              <a:t> </a:t>
            </a:r>
            <a:r>
              <a:rPr lang="ko-KR" sz="3000" b="0" i="0" u="none" strike="noStrike" spc="-100">
                <a:solidFill>
                  <a:srgbClr val="8754D2"/>
                </a:solidFill>
                <a:ea typeface="NEXON Lv1 Gothic OTF Bold"/>
              </a:rPr>
              <a:t>색</a:t>
            </a:r>
            <a:r>
              <a:rPr lang="en-US" sz="3000" b="0" i="0" u="none" strike="noStrike" spc="-100">
                <a:solidFill>
                  <a:srgbClr val="8754D2"/>
                </a:solidFill>
                <a:latin typeface="NEXON Lv1 Gothic OTF Bold"/>
              </a:rPr>
              <a:t> </a:t>
            </a:r>
            <a:r>
              <a:rPr lang="ko-KR" sz="3000" b="0" i="0" u="none" strike="noStrike" spc="-100">
                <a:solidFill>
                  <a:srgbClr val="8754D2"/>
                </a:solidFill>
                <a:ea typeface="NEXON Lv1 Gothic OTF Bold"/>
              </a:rPr>
              <a:t>차이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0"/>
            <a:ext cx="11125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733800" y="6858000"/>
            <a:ext cx="3429000" cy="342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04800" y="6858000"/>
            <a:ext cx="3429000" cy="342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4800" y="3429000"/>
            <a:ext cx="3429000" cy="342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3733800" y="3429000"/>
            <a:ext cx="3429000" cy="342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33800" y="0"/>
            <a:ext cx="3429000" cy="342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16200000">
            <a:off x="304800" y="0"/>
            <a:ext cx="3429000" cy="342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7162800" y="7721600"/>
            <a:ext cx="11125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420100" y="22098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0" b="0" i="0" u="none" strike="noStrike" spc="-800">
                <a:solidFill>
                  <a:srgbClr val="393939"/>
                </a:solidFill>
                <a:latin typeface="SpoqaHanSans-Bold"/>
              </a:rPr>
              <a:t> Q &amp; 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20100" y="34925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0000" b="0" i="0" u="none" strike="noStrike" spc="-800">
                <a:solidFill>
                  <a:srgbClr val="393939"/>
                </a:solidFill>
                <a:ea typeface="SpoqaHanSans-Light"/>
              </a:rPr>
              <a:t>감사합니다</a:t>
            </a:r>
            <a:r>
              <a:rPr lang="en-US" sz="10000" b="0" i="0" u="none" strike="noStrike" spc="-800">
                <a:solidFill>
                  <a:srgbClr val="393939"/>
                </a:solidFill>
                <a:latin typeface="SpoqaHanSans-Light"/>
              </a:rPr>
              <a:t>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23300" y="8534400"/>
            <a:ext cx="8153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393939"/>
                </a:solidFill>
                <a:ea typeface="SpoqaHanSans-Light"/>
              </a:rPr>
              <a:t>마케팅팀</a:t>
            </a:r>
            <a:r>
              <a:rPr lang="en-US" sz="22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200" b="0" i="0" u="none" strike="noStrike" spc="-100">
                <a:solidFill>
                  <a:srgbClr val="393939"/>
                </a:solidFill>
                <a:ea typeface="SpoqaHanSans-Light"/>
              </a:rPr>
              <a:t>김미리</a:t>
            </a:r>
            <a:r>
              <a:rPr lang="en-US" sz="22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200" b="0" i="0" u="none" strike="noStrike" spc="-100">
                <a:solidFill>
                  <a:srgbClr val="393939"/>
                </a:solidFill>
                <a:ea typeface="SpoqaHanSans-Light"/>
              </a:rPr>
              <a:t>사원</a:t>
            </a:r>
            <a:r>
              <a:rPr lang="en-US" sz="2200" b="0" i="0" u="none" strike="noStrike" spc="-100">
                <a:solidFill>
                  <a:srgbClr val="393939"/>
                </a:solidFill>
                <a:latin typeface="SpoqaHanSans-Light"/>
              </a:rPr>
              <a:t> (kimmiri@miricompany.co.kr)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1400" y="9118600"/>
            <a:ext cx="8089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9400"/>
              </a:lnSpc>
            </a:pPr>
            <a:r>
              <a:rPr lang="en-US" sz="900" b="0" i="0" u="none" strike="noStrike">
                <a:solidFill>
                  <a:srgbClr val="393939">
                    <a:alpha val="60000"/>
                  </a:srgbClr>
                </a:solidFill>
                <a:latin typeface="SpoqaHanSans-Light"/>
              </a:rPr>
              <a:t>DELVING DEEP INTO THE DYNAMIC REALM OF MARKETING: AN IN-DEPTH EXPLORATION AND ANALYSIS OF THE PIVOTAL TRENDS, EMERGING CHALLENGES, AND STRATEGIC IMPERATIVES DOMINATING THE BUSINESS LANDSCAPE IN THE FIRST HALF OF THE YEAR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10600" y="1930400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393939"/>
                </a:solidFill>
                <a:ea typeface="SpoqaHanSans-Light"/>
              </a:rPr>
              <a:t>마케팅부</a:t>
            </a:r>
            <a:r>
              <a:rPr lang="en-US" sz="26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600" b="0" i="0" u="none" strike="noStrike" spc="-100">
                <a:solidFill>
                  <a:srgbClr val="393939"/>
                </a:solidFill>
                <a:ea typeface="SpoqaHanSans-Light"/>
              </a:rPr>
              <a:t>김미리에게</a:t>
            </a:r>
            <a:r>
              <a:rPr lang="en-US" sz="26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600" b="0" i="0" u="none" strike="noStrike" spc="-100">
                <a:solidFill>
                  <a:srgbClr val="393939"/>
                </a:solidFill>
                <a:ea typeface="SpoqaHanSans-Light"/>
              </a:rPr>
              <a:t>문의하세요</a:t>
            </a:r>
            <a:r>
              <a:rPr lang="en-US" sz="2600" b="0" i="0" u="none" strike="noStrike" spc="-100">
                <a:solidFill>
                  <a:srgbClr val="393939"/>
                </a:solidFill>
                <a:latin typeface="SpoqaHanSans-Light"/>
              </a:rPr>
              <a:t>! 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42037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spc="-800" dirty="0">
                <a:solidFill>
                  <a:srgbClr val="393939"/>
                </a:solidFill>
                <a:latin typeface="NEXON Lv1 Gothic OTF Bold"/>
              </a:rPr>
              <a:t>1. </a:t>
            </a:r>
            <a:r>
              <a:rPr lang="ko-KR" sz="10000" b="0" i="0" u="none" strike="noStrike" spc="-800" dirty="0">
                <a:solidFill>
                  <a:srgbClr val="393939"/>
                </a:solidFill>
                <a:ea typeface="NEXON Lv1 Gothic OTF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68656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-12700"/>
            <a:ext cx="15481300" cy="1031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rcRect r="29114" b="6152"/>
          <a:stretch/>
        </p:blipFill>
        <p:spPr>
          <a:xfrm>
            <a:off x="6680200" y="-139700"/>
            <a:ext cx="12090400" cy="1065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rcRect l="24960" t="2962"/>
          <a:stretch/>
        </p:blipFill>
        <p:spPr>
          <a:xfrm>
            <a:off x="-546100" y="-304800"/>
            <a:ext cx="11950700" cy="1082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-546100" y="-279400"/>
            <a:ext cx="19316700" cy="1082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25900" y="4025900"/>
            <a:ext cx="102362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2000" b="0" i="0" u="none" strike="noStrike" spc="-1000" dirty="0">
                <a:solidFill>
                  <a:srgbClr val="FFFFFF"/>
                </a:solidFill>
                <a:ea typeface="NEXON Lv1 Gothic OTF Bold"/>
              </a:rPr>
              <a:t>소아</a:t>
            </a:r>
            <a:r>
              <a:rPr lang="en-US" sz="12000" b="0" i="0" u="none" strike="noStrike" spc="-1000" dirty="0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12000" b="0" i="0" u="none" strike="noStrike" spc="-1000" dirty="0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12000" b="0" i="0" u="none" strike="noStrike" spc="-1000" dirty="0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12000" b="0" i="0" u="none" strike="noStrike" spc="-1000" dirty="0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 dirty="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 dirty="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 dirty="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 dirty="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소아</a:t>
            </a:r>
            <a:r>
              <a:rPr lang="en-US" sz="76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부족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5329BD7-BD0B-EBBE-686C-23C289C7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647" y="3104302"/>
            <a:ext cx="14546705" cy="60777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2997200"/>
            <a:ext cx="112395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 dirty="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 dirty="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 dirty="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 dirty="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소아</a:t>
            </a:r>
            <a:r>
              <a:rPr lang="en-US" sz="76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 dirty="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 dirty="0">
                <a:solidFill>
                  <a:srgbClr val="393939"/>
                </a:solidFill>
                <a:ea typeface="SpoqaHanSans-Bold"/>
              </a:rPr>
              <a:t>부족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930400" y="9525000"/>
            <a:ext cx="158623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정성민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정진호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... &amp; </a:t>
            </a:r>
            <a:r>
              <a:rPr lang="ko-KR" sz="1800" b="0" i="1" u="none" strike="noStrike" dirty="0" err="1">
                <a:solidFill>
                  <a:srgbClr val="595959"/>
                </a:solidFill>
                <a:ea typeface="NEXON Lv1 Gothic OTF Light"/>
              </a:rPr>
              <a:t>한경민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. (2024). 2023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비만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팩트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시트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: 2012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년부터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2021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년까지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한국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성인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청소년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아동의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비만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및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복부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비만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유병률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. </a:t>
            </a:r>
          </a:p>
          <a:p>
            <a:pPr lvl="0" algn="r">
              <a:lnSpc>
                <a:spcPct val="116199"/>
              </a:lnSpc>
            </a:pP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비만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및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대사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증후군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 dirty="0">
                <a:solidFill>
                  <a:srgbClr val="595959"/>
                </a:solidFill>
                <a:ea typeface="NEXON Lv1 Gothic OTF Light"/>
              </a:rPr>
              <a:t>저널</a:t>
            </a:r>
            <a:r>
              <a:rPr lang="en-US" sz="1800" b="0" i="1" u="none" strike="noStrike" dirty="0">
                <a:solidFill>
                  <a:srgbClr val="595959"/>
                </a:solidFill>
                <a:latin typeface="NEXON Lv1 Gothic OTF Light"/>
              </a:rPr>
              <a:t>, 33(1), 27.</a:t>
            </a:r>
          </a:p>
        </p:txBody>
      </p:sp>
    </p:spTree>
    <p:extLst>
      <p:ext uri="{BB962C8B-B14F-4D97-AF65-F5344CB8AC3E}">
        <p14:creationId xmlns:p14="http://schemas.microsoft.com/office/powerpoint/2010/main" val="145260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4305300"/>
            <a:ext cx="2946400" cy="294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896100" y="2806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180000">
            <a:off x="7899400" y="4267200"/>
            <a:ext cx="3556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2040000">
            <a:off x="6146800" y="7378700"/>
            <a:ext cx="1778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100000">
            <a:off x="12509500" y="4813300"/>
            <a:ext cx="7239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1061700" y="6223000"/>
            <a:ext cx="3556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3900000">
            <a:off x="13284200" y="4902200"/>
            <a:ext cx="8636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-1380000">
            <a:off x="13881100" y="5816600"/>
            <a:ext cx="419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 rot="-3420000">
            <a:off x="10109200" y="4025900"/>
            <a:ext cx="8255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 rot="-5400000">
            <a:off x="8839200" y="3606800"/>
            <a:ext cx="774700" cy="6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04200" y="5321300"/>
            <a:ext cx="218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소아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운동</a:t>
            </a:r>
            <a:r>
              <a:rPr lang="en-US" sz="2700" b="0" i="0" u="none" strike="noStrike">
                <a:solidFill>
                  <a:srgbClr val="FFFFFF"/>
                </a:solidFill>
                <a:latin typeface="NEXON Lv1 Gothic OTF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EXON Lv1 Gothic OTF Bold"/>
              </a:rPr>
              <a:t>부족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022600"/>
            <a:ext cx="1295400" cy="129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93600" y="3530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조숙증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4813300" y="7658100"/>
            <a:ext cx="1295400" cy="129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387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키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성장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문제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00" y="3327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소아암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11887200" y="5334000"/>
            <a:ext cx="1879600" cy="1917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0" y="6121400"/>
            <a:ext cx="125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393939"/>
                </a:solidFill>
                <a:ea typeface="NEXON Lv1 Gothic OTF Bold"/>
              </a:rPr>
              <a:t>소아비만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162300"/>
            <a:ext cx="1295400" cy="129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44600" y="3683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관잘염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4813300"/>
            <a:ext cx="1295400" cy="129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3340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지방간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247900"/>
            <a:ext cx="1295400" cy="129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363200" y="2755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고혈압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600" y="7658100"/>
            <a:ext cx="1295400" cy="129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446000" y="81788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당뇨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7696200"/>
            <a:ext cx="1295400" cy="129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375900" y="82169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심혈관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질관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5600700"/>
            <a:ext cx="1295400" cy="1295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4254500" y="6121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우울증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251700"/>
            <a:ext cx="1295400" cy="129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91400" y="77724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사회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부적응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4495800"/>
            <a:ext cx="1295400" cy="129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880100" y="50165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수명</a:t>
            </a:r>
            <a:r>
              <a:rPr lang="en-US" sz="1400" b="0" i="0" u="none" strike="noStrike" spc="-100">
                <a:solidFill>
                  <a:srgbClr val="393939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393939"/>
                </a:solidFill>
                <a:ea typeface="NEXON Lv1 Gothic OTF Bold"/>
              </a:rPr>
              <a:t>단축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8597900" y="1612900"/>
            <a:ext cx="1295400" cy="1295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8623300" y="2133600"/>
            <a:ext cx="124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성인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NEXON Lv1 Gothic OTF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NEXON Lv1 Gothic OTF Bold"/>
              </a:rPr>
              <a:t>비만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8600" y="1320800"/>
            <a:ext cx="64135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운동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부족</a:t>
            </a:r>
            <a:r>
              <a:rPr lang="en-US" sz="7600" b="0" i="0" u="none" strike="noStrike" spc="-6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7600" b="0" i="0" u="none" strike="noStrike" spc="-600">
                <a:solidFill>
                  <a:srgbClr val="393939"/>
                </a:solidFill>
                <a:ea typeface="SpoqaHanSans-Bold"/>
              </a:rPr>
              <a:t>부작용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98600" y="1104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주제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선정</a:t>
            </a:r>
            <a:r>
              <a:rPr lang="en-US" sz="2000" b="0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93939"/>
                </a:solidFill>
                <a:ea typeface="SpoqaHanSans-Light"/>
              </a:rPr>
              <a:t>이유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30400" y="9525000"/>
            <a:ext cx="15862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이동환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(1996).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비만아의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진단과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관리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. </a:t>
            </a:r>
            <a:r>
              <a:rPr lang="ko-KR" sz="1800" b="0" i="1" u="none" strike="noStrike">
                <a:solidFill>
                  <a:srgbClr val="595959"/>
                </a:solidFill>
                <a:ea typeface="NEXON Lv1 Gothic OTF Light"/>
              </a:rPr>
              <a:t>소아과</a:t>
            </a:r>
            <a:r>
              <a:rPr lang="en-US" sz="1800" b="0" i="1" u="none" strike="noStrike">
                <a:solidFill>
                  <a:srgbClr val="595959"/>
                </a:solidFill>
                <a:latin typeface="NEXON Lv1 Gothic OTF Light"/>
              </a:rPr>
              <a:t>, 39(8), 1055-1065.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795</Words>
  <Application>Microsoft Office PowerPoint</Application>
  <PresentationFormat>사용자 지정</PresentationFormat>
  <Paragraphs>194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SpoqaHanSans-Regular</vt:lpstr>
      <vt:lpstr>NEXON Lv1 Gothic OTF</vt:lpstr>
      <vt:lpstr>맑은 고딕</vt:lpstr>
      <vt:lpstr>SpoqaHanSans-Light</vt:lpstr>
      <vt:lpstr>Jua</vt:lpstr>
      <vt:lpstr>NEXON Lv1 Gothic OTF Bold</vt:lpstr>
      <vt:lpstr>SpoqaHanSans-Bold</vt:lpstr>
      <vt:lpstr>NEXON Lv1 Gothic OTF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예리 윤</cp:lastModifiedBy>
  <cp:revision>5</cp:revision>
  <dcterms:created xsi:type="dcterms:W3CDTF">2006-08-16T00:00:00Z</dcterms:created>
  <dcterms:modified xsi:type="dcterms:W3CDTF">2024-07-25T11:10:27Z</dcterms:modified>
</cp:coreProperties>
</file>